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62" r:id="rId3"/>
    <p:sldId id="261" r:id="rId4"/>
    <p:sldId id="263" r:id="rId5"/>
    <p:sldId id="264" r:id="rId6"/>
    <p:sldId id="266" r:id="rId7"/>
    <p:sldId id="267" r:id="rId8"/>
    <p:sldId id="259" r:id="rId9"/>
    <p:sldId id="268" r:id="rId10"/>
    <p:sldId id="270" r:id="rId11"/>
    <p:sldId id="256" r:id="rId12"/>
    <p:sldId id="257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79"/>
    <p:restoredTop sz="94673"/>
  </p:normalViewPr>
  <p:slideViewPr>
    <p:cSldViewPr snapToGrid="0" snapToObjects="1">
      <p:cViewPr>
        <p:scale>
          <a:sx n="69" d="100"/>
          <a:sy n="69" d="100"/>
        </p:scale>
        <p:origin x="1016" y="1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9567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3732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6618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1074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86187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919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6530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855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339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40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64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B80370-6333-444F-A379-6C62BCE36EBC}" type="datetimeFigureOut">
              <a:rPr lang="en-US" smtClean="0"/>
              <a:t>2/6/18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BD7C16-0920-BF44-B39F-3537FB36E9E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96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00400" y="2895600"/>
            <a:ext cx="5614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Disclaimer: I am learning how to do this for the first time.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430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896" y="0"/>
            <a:ext cx="6215104" cy="624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678409" y="6046857"/>
            <a:ext cx="291906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Log2 LTT plot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8361675" y="6046857"/>
            <a:ext cx="18145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smtClean="0"/>
              <a:t>LTT plot</a:t>
            </a:r>
            <a:endParaRPr lang="en-US" sz="4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014635" cy="604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323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68447" y="6401927"/>
            <a:ext cx="880745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blog.revolutionanalytics.com</a:t>
            </a:r>
            <a:r>
              <a:rPr lang="en-US" dirty="0" smtClean="0"/>
              <a:t>/2011/08/what-language-is-r-written-</a:t>
            </a:r>
            <a:r>
              <a:rPr lang="en-US" dirty="0" err="1" smtClean="0"/>
              <a:t>in.html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4447" y="321782"/>
            <a:ext cx="5422900" cy="5499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3672" y="556732"/>
            <a:ext cx="3238500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" y="3664581"/>
            <a:ext cx="6464446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A computer programming language:</a:t>
            </a:r>
          </a:p>
          <a:p>
            <a:pPr algn="ctr"/>
            <a:endParaRPr lang="en-US" sz="2400" dirty="0"/>
          </a:p>
          <a:p>
            <a:pPr algn="ctr"/>
            <a:r>
              <a:rPr lang="en-US" sz="2400" b="1" dirty="0"/>
              <a:t>A</a:t>
            </a:r>
            <a:r>
              <a:rPr lang="en-US" sz="2400" b="1" dirty="0" smtClean="0"/>
              <a:t> language intended</a:t>
            </a:r>
            <a:r>
              <a:rPr lang="en-US" sz="2400" b="1" dirty="0"/>
              <a:t> </a:t>
            </a:r>
            <a:r>
              <a:rPr lang="en-US" sz="2400" b="1" dirty="0" smtClean="0"/>
              <a:t>to express the kinds of</a:t>
            </a:r>
          </a:p>
          <a:p>
            <a:pPr algn="ctr"/>
            <a:r>
              <a:rPr lang="en-US" sz="2400" b="1" dirty="0"/>
              <a:t>t</a:t>
            </a:r>
            <a:r>
              <a:rPr lang="en-US" sz="2400" b="1" dirty="0" smtClean="0"/>
              <a:t>hings you can make a computer to do</a:t>
            </a:r>
          </a:p>
        </p:txBody>
      </p:sp>
    </p:spTree>
    <p:extLst>
      <p:ext uri="{BB962C8B-B14F-4D97-AF65-F5344CB8AC3E}">
        <p14:creationId xmlns:p14="http://schemas.microsoft.com/office/powerpoint/2010/main" val="59112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7800" y="0"/>
            <a:ext cx="12014200" cy="71096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You type words and symbols which get interpreted by R as process to be carried out by the computer</a:t>
            </a:r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Like:</a:t>
            </a:r>
            <a:endParaRPr lang="en-US" sz="2000" dirty="0"/>
          </a:p>
          <a:p>
            <a:pPr algn="ctr"/>
            <a:r>
              <a:rPr lang="en-US" sz="2000" dirty="0"/>
              <a:t>p</a:t>
            </a:r>
            <a:r>
              <a:rPr lang="en-US" sz="2000" dirty="0" smtClean="0"/>
              <a:t>rint(4+1)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It’s pretty easy to guess what that one does</a:t>
            </a:r>
            <a:endParaRPr lang="en-US" sz="2000" dirty="0"/>
          </a:p>
          <a:p>
            <a:pPr algn="ctr"/>
            <a:r>
              <a:rPr lang="en-US" sz="2000" dirty="0" smtClean="0"/>
              <a:t>In R and a lot of other computer programming languages, some words are special and have parentheses after them, like print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If you see that then you know print is a function. That’s because a lot of the time you give functions input between the parentheses, like some numbers, or maybe some letters, or a table.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Most words and other combinations of letters and numbers are not reserved for functions so you can even make your own functions and name them what you like.</a:t>
            </a:r>
            <a:endParaRPr lang="en-US" sz="2000" dirty="0"/>
          </a:p>
          <a:p>
            <a:pPr algn="ctr"/>
            <a:endParaRPr lang="en-US" sz="2000" dirty="0" smtClean="0"/>
          </a:p>
          <a:p>
            <a:pPr algn="ctr"/>
            <a:r>
              <a:rPr lang="en-US" sz="2000" dirty="0" smtClean="0"/>
              <a:t>You can make words and other combinations of letters and numbers refer to things other than functions, too.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Like:</a:t>
            </a:r>
            <a:endParaRPr lang="en-US" sz="2000" dirty="0"/>
          </a:p>
          <a:p>
            <a:pPr algn="ctr"/>
            <a:r>
              <a:rPr lang="en-US" sz="2000" dirty="0" err="1"/>
              <a:t>f</a:t>
            </a:r>
            <a:r>
              <a:rPr lang="en-US" sz="2000" dirty="0" err="1" smtClean="0"/>
              <a:t>our_plus_one</a:t>
            </a:r>
            <a:r>
              <a:rPr lang="en-US" sz="2000" dirty="0" smtClean="0"/>
              <a:t> &lt;- 4 + 1</a:t>
            </a:r>
          </a:p>
          <a:p>
            <a:pPr algn="ctr"/>
            <a:endParaRPr lang="en-US" sz="2000" dirty="0"/>
          </a:p>
          <a:p>
            <a:pPr algn="ctr"/>
            <a:r>
              <a:rPr lang="en-US" sz="2000" dirty="0" smtClean="0"/>
              <a:t>And then this does the same thing as above:</a:t>
            </a:r>
            <a:endParaRPr lang="en-US" sz="2000" dirty="0"/>
          </a:p>
          <a:p>
            <a:pPr algn="ctr"/>
            <a:r>
              <a:rPr lang="en-US" sz="2000" dirty="0" smtClean="0"/>
              <a:t>print(</a:t>
            </a:r>
            <a:r>
              <a:rPr lang="en-US" sz="2000" dirty="0" err="1" smtClean="0"/>
              <a:t>four_plus_one</a:t>
            </a:r>
            <a:r>
              <a:rPr lang="en-US" sz="2000" dirty="0" smtClean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49328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454400" y="2311400"/>
            <a:ext cx="5410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600" dirty="0" smtClean="0"/>
              <a:t>Phylogeny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3829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1824" y="0"/>
            <a:ext cx="6262352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2800" y="6400800"/>
            <a:ext cx="1735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Sessa</a:t>
            </a:r>
            <a:r>
              <a:rPr lang="en-US" dirty="0" smtClean="0"/>
              <a:t> et al. 2014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717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0"/>
            <a:ext cx="12192000" cy="5847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4600" dirty="0" smtClean="0"/>
          </a:p>
          <a:p>
            <a:pPr algn="ctr"/>
            <a:r>
              <a:rPr lang="en-US" sz="4600" dirty="0" smtClean="0"/>
              <a:t>Transposon = transposable element </a:t>
            </a:r>
            <a:r>
              <a:rPr lang="en-US" sz="4000" dirty="0" smtClean="0"/>
              <a:t>(same thing)</a:t>
            </a:r>
          </a:p>
          <a:p>
            <a:pPr algn="ctr"/>
            <a:endParaRPr lang="en-US" sz="4600" dirty="0"/>
          </a:p>
          <a:p>
            <a:pPr algn="ctr"/>
            <a:r>
              <a:rPr lang="en-US" sz="6600" b="1" dirty="0" smtClean="0">
                <a:solidFill>
                  <a:srgbClr val="00B0F0"/>
                </a:solidFill>
              </a:rPr>
              <a:t>DNA</a:t>
            </a:r>
            <a:r>
              <a:rPr lang="en-US" sz="6600" b="1" dirty="0" smtClean="0"/>
              <a:t>/</a:t>
            </a:r>
            <a:r>
              <a:rPr lang="en-US" sz="6600" b="1" dirty="0" smtClean="0">
                <a:solidFill>
                  <a:srgbClr val="00B0F0"/>
                </a:solidFill>
              </a:rPr>
              <a:t>DNA</a:t>
            </a:r>
            <a:endParaRPr lang="en-US" sz="6600" dirty="0"/>
          </a:p>
          <a:p>
            <a:pPr algn="ctr"/>
            <a:r>
              <a:rPr lang="en-US" sz="2000" dirty="0" smtClean="0"/>
              <a:t>(DNA transposons)</a:t>
            </a:r>
          </a:p>
          <a:p>
            <a:pPr algn="ctr"/>
            <a:endParaRPr lang="en-US" sz="3200" dirty="0" smtClean="0"/>
          </a:p>
          <a:p>
            <a:pPr algn="ctr"/>
            <a:endParaRPr lang="en-US" sz="3200" dirty="0" smtClean="0"/>
          </a:p>
          <a:p>
            <a:pPr algn="ctr"/>
            <a:r>
              <a:rPr lang="en-US" sz="6600" b="1" dirty="0" smtClean="0">
                <a:solidFill>
                  <a:srgbClr val="00B0F0"/>
                </a:solidFill>
              </a:rPr>
              <a:t>DNA</a:t>
            </a:r>
            <a:r>
              <a:rPr lang="en-US" sz="6600" b="1" dirty="0" smtClean="0"/>
              <a:t>/</a:t>
            </a:r>
            <a:r>
              <a:rPr lang="en-US" sz="6600" b="1" dirty="0" smtClean="0">
                <a:solidFill>
                  <a:srgbClr val="FF0000"/>
                </a:solidFill>
              </a:rPr>
              <a:t>RNA</a:t>
            </a:r>
            <a:r>
              <a:rPr lang="en-US" sz="6600" b="1" dirty="0" smtClean="0"/>
              <a:t>/</a:t>
            </a:r>
            <a:r>
              <a:rPr lang="en-US" sz="6600" b="1" dirty="0" smtClean="0">
                <a:solidFill>
                  <a:srgbClr val="00B0F0"/>
                </a:solidFill>
              </a:rPr>
              <a:t>DNA</a:t>
            </a:r>
            <a:endParaRPr lang="en-US" sz="6600" dirty="0"/>
          </a:p>
          <a:p>
            <a:pPr algn="ctr"/>
            <a:r>
              <a:rPr lang="en-US" sz="2000" dirty="0" smtClean="0"/>
              <a:t>(RNA transposons, retrotransposons)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55600" y="2727543"/>
            <a:ext cx="377859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8800" dirty="0" smtClean="0"/>
              <a:t>2 kinds!</a:t>
            </a:r>
            <a:endParaRPr lang="en-US" sz="8800" dirty="0"/>
          </a:p>
        </p:txBody>
      </p:sp>
      <p:sp>
        <p:nvSpPr>
          <p:cNvPr id="5" name="TextBox 4"/>
          <p:cNvSpPr txBox="1"/>
          <p:nvPr/>
        </p:nvSpPr>
        <p:spPr>
          <a:xfrm>
            <a:off x="7874000" y="3666261"/>
            <a:ext cx="354032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dirty="0"/>
              <a:t>t</a:t>
            </a:r>
            <a:r>
              <a:rPr lang="en-US" sz="6000" dirty="0" smtClean="0"/>
              <a:t>hey copy!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1295392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6488668"/>
            <a:ext cx="121920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https://</a:t>
            </a:r>
            <a:r>
              <a:rPr lang="en-US" dirty="0" err="1" smtClean="0"/>
              <a:t>www.nature.com</a:t>
            </a:r>
            <a:r>
              <a:rPr lang="en-US" dirty="0" smtClean="0"/>
              <a:t>/</a:t>
            </a:r>
            <a:r>
              <a:rPr lang="en-US" dirty="0" err="1" smtClean="0"/>
              <a:t>scitable</a:t>
            </a:r>
            <a:r>
              <a:rPr lang="en-US" dirty="0" smtClean="0"/>
              <a:t>/</a:t>
            </a:r>
            <a:r>
              <a:rPr lang="en-US" dirty="0" err="1" smtClean="0"/>
              <a:t>topicpage</a:t>
            </a:r>
            <a:r>
              <a:rPr lang="en-US" dirty="0" smtClean="0"/>
              <a:t>/transposons-the-jumping-genes-518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200" y="831850"/>
            <a:ext cx="8890000" cy="53467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06530" y="11926"/>
            <a:ext cx="3108544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B0F0"/>
                </a:solidFill>
              </a:rPr>
              <a:t>DNA</a:t>
            </a:r>
            <a:r>
              <a:rPr lang="en-US" sz="5400" b="1" dirty="0" smtClean="0"/>
              <a:t>/</a:t>
            </a:r>
            <a:r>
              <a:rPr lang="en-US" sz="5400" b="1" dirty="0" smtClean="0">
                <a:solidFill>
                  <a:srgbClr val="00B0F0"/>
                </a:solidFill>
              </a:rPr>
              <a:t>DNA</a:t>
            </a:r>
            <a:endParaRPr lang="en-US" sz="5400" dirty="0"/>
          </a:p>
        </p:txBody>
      </p:sp>
      <p:sp>
        <p:nvSpPr>
          <p:cNvPr id="5" name="Rectangle 4"/>
          <p:cNvSpPr/>
          <p:nvPr/>
        </p:nvSpPr>
        <p:spPr>
          <a:xfrm>
            <a:off x="2081131" y="3835400"/>
            <a:ext cx="4673075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5400" b="1" dirty="0" smtClean="0">
                <a:solidFill>
                  <a:srgbClr val="00B0F0"/>
                </a:solidFill>
              </a:rPr>
              <a:t>DNA</a:t>
            </a:r>
            <a:r>
              <a:rPr lang="en-US" sz="5400" b="1" dirty="0" smtClean="0"/>
              <a:t>/</a:t>
            </a:r>
            <a:r>
              <a:rPr lang="en-US" sz="5400" b="1" dirty="0" smtClean="0">
                <a:solidFill>
                  <a:srgbClr val="FF0000"/>
                </a:solidFill>
              </a:rPr>
              <a:t>RNA</a:t>
            </a:r>
            <a:r>
              <a:rPr lang="en-US" sz="5400" b="1" dirty="0" smtClean="0"/>
              <a:t>/</a:t>
            </a:r>
            <a:r>
              <a:rPr lang="en-US" sz="5400" b="1" dirty="0" smtClean="0">
                <a:solidFill>
                  <a:srgbClr val="00B0F0"/>
                </a:solidFill>
              </a:rPr>
              <a:t>DNA</a:t>
            </a:r>
            <a:endParaRPr lang="en-US" sz="5400" dirty="0"/>
          </a:p>
        </p:txBody>
      </p:sp>
      <p:sp>
        <p:nvSpPr>
          <p:cNvPr id="6" name="Rectangle 5"/>
          <p:cNvSpPr/>
          <p:nvPr/>
        </p:nvSpPr>
        <p:spPr>
          <a:xfrm>
            <a:off x="1548882" y="2369976"/>
            <a:ext cx="9666514" cy="41186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9267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701800"/>
            <a:ext cx="121920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dirty="0" smtClean="0"/>
              <a:t>Can you make phylogenies of</a:t>
            </a:r>
          </a:p>
          <a:p>
            <a:pPr algn="ctr"/>
            <a:r>
              <a:rPr lang="en-US" sz="5400" dirty="0" smtClean="0"/>
              <a:t>multiple copies of</a:t>
            </a:r>
          </a:p>
          <a:p>
            <a:pPr algn="ctr"/>
            <a:r>
              <a:rPr lang="en-US" sz="5400" dirty="0" smtClean="0"/>
              <a:t>related transposable elements?</a:t>
            </a:r>
          </a:p>
          <a:p>
            <a:pPr algn="ctr"/>
            <a:endParaRPr lang="en-US" sz="5400" dirty="0"/>
          </a:p>
          <a:p>
            <a:pPr algn="ctr"/>
            <a:endParaRPr lang="en-US" sz="5400" dirty="0" smtClean="0"/>
          </a:p>
        </p:txBody>
      </p:sp>
    </p:spTree>
    <p:extLst>
      <p:ext uri="{BB962C8B-B14F-4D97-AF65-F5344CB8AC3E}">
        <p14:creationId xmlns:p14="http://schemas.microsoft.com/office/powerpoint/2010/main" val="1563614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288074" y="1739122"/>
            <a:ext cx="12014200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4400" dirty="0" smtClean="0"/>
              <a:t>Hmmm, maybe we should </a:t>
            </a:r>
            <a:r>
              <a:rPr lang="en-US" sz="4400" dirty="0" smtClean="0"/>
              <a:t>read the</a:t>
            </a:r>
          </a:p>
          <a:p>
            <a:r>
              <a:rPr lang="en-US" sz="4400" dirty="0" smtClean="0"/>
              <a:t>first paragraph in the </a:t>
            </a:r>
          </a:p>
          <a:p>
            <a:r>
              <a:rPr lang="en-US" sz="4400" dirty="0" smtClean="0"/>
              <a:t>birth-death</a:t>
            </a:r>
            <a:r>
              <a:rPr lang="en-US" sz="4400" dirty="0"/>
              <a:t> </a:t>
            </a:r>
            <a:r>
              <a:rPr lang="en-US" sz="4400" dirty="0" smtClean="0"/>
              <a:t>models section on</a:t>
            </a:r>
          </a:p>
          <a:p>
            <a:r>
              <a:rPr lang="en-US" sz="4400" dirty="0" smtClean="0"/>
              <a:t>page 78</a:t>
            </a:r>
            <a:endParaRPr lang="en-US" sz="4400" dirty="0" smtClean="0"/>
          </a:p>
        </p:txBody>
      </p:sp>
    </p:spTree>
    <p:extLst>
      <p:ext uri="{BB962C8B-B14F-4D97-AF65-F5344CB8AC3E}">
        <p14:creationId xmlns:p14="http://schemas.microsoft.com/office/powerpoint/2010/main" val="1889483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27200"/>
            <a:ext cx="12192000" cy="465231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406400"/>
            <a:ext cx="12192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Here is a phylogeny of 14 long terminal repeat (LTR) </a:t>
            </a:r>
            <a:r>
              <a:rPr lang="en-US" sz="2800" b="1" dirty="0" smtClean="0">
                <a:solidFill>
                  <a:srgbClr val="00B0F0"/>
                </a:solidFill>
              </a:rPr>
              <a:t>DNA</a:t>
            </a:r>
            <a:r>
              <a:rPr lang="en-US" sz="2800" b="1" dirty="0" smtClean="0"/>
              <a:t>/</a:t>
            </a:r>
            <a:r>
              <a:rPr lang="en-US" sz="2800" b="1" dirty="0" smtClean="0">
                <a:solidFill>
                  <a:srgbClr val="FF0000"/>
                </a:solidFill>
              </a:rPr>
              <a:t>RNA</a:t>
            </a:r>
            <a:r>
              <a:rPr lang="en-US" sz="2800" b="1" dirty="0" smtClean="0"/>
              <a:t>/</a:t>
            </a:r>
            <a:r>
              <a:rPr lang="en-US" sz="2800" b="1" dirty="0" smtClean="0">
                <a:solidFill>
                  <a:srgbClr val="00B0F0"/>
                </a:solidFill>
              </a:rPr>
              <a:t>DNA</a:t>
            </a:r>
            <a:r>
              <a:rPr lang="en-US" sz="2800" dirty="0" smtClean="0"/>
              <a:t>  transposable elements (</a:t>
            </a:r>
            <a:r>
              <a:rPr lang="en-US" sz="2800" dirty="0" smtClean="0">
                <a:solidFill>
                  <a:schemeClr val="accent2"/>
                </a:solidFill>
              </a:rPr>
              <a:t>retrotransposons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382636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6896" y="0"/>
            <a:ext cx="6215104" cy="6248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215104" cy="6248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341010" y="5338971"/>
            <a:ext cx="353308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err="1" smtClean="0"/>
              <a:t>Ultrametric</a:t>
            </a:r>
            <a:r>
              <a:rPr lang="en-US" sz="4000" dirty="0" smtClean="0"/>
              <a:t> tree</a:t>
            </a:r>
            <a:endParaRPr lang="en-US" sz="4000" dirty="0"/>
          </a:p>
        </p:txBody>
      </p:sp>
      <p:sp>
        <p:nvSpPr>
          <p:cNvPr id="7" name="TextBox 6"/>
          <p:cNvSpPr txBox="1"/>
          <p:nvPr/>
        </p:nvSpPr>
        <p:spPr>
          <a:xfrm>
            <a:off x="6294679" y="6046857"/>
            <a:ext cx="581774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/>
              <a:t>The corresponding LTT plot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354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</TotalTime>
  <Words>296</Words>
  <Application>Microsoft Macintosh PowerPoint</Application>
  <PresentationFormat>Widescreen</PresentationFormat>
  <Paragraphs>53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mcsimenc</dc:creator>
  <cp:lastModifiedBy>mcsimenc</cp:lastModifiedBy>
  <cp:revision>64</cp:revision>
  <dcterms:created xsi:type="dcterms:W3CDTF">2018-02-07T01:35:32Z</dcterms:created>
  <dcterms:modified xsi:type="dcterms:W3CDTF">2018-02-07T09:08:20Z</dcterms:modified>
</cp:coreProperties>
</file>

<file path=docProps/thumbnail.jpeg>
</file>